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handoutMasterIdLst>
    <p:handoutMasterId r:id="rId18"/>
  </p:handoutMasterIdLst>
  <p:sldIdLst>
    <p:sldId id="256" r:id="rId2"/>
    <p:sldId id="257" r:id="rId3"/>
    <p:sldId id="269" r:id="rId4"/>
    <p:sldId id="258" r:id="rId5"/>
    <p:sldId id="259" r:id="rId6"/>
    <p:sldId id="260" r:id="rId7"/>
    <p:sldId id="262" r:id="rId8"/>
    <p:sldId id="263" r:id="rId9"/>
    <p:sldId id="261" r:id="rId10"/>
    <p:sldId id="270" r:id="rId11"/>
    <p:sldId id="264" r:id="rId12"/>
    <p:sldId id="265" r:id="rId13"/>
    <p:sldId id="266" r:id="rId14"/>
    <p:sldId id="267" r:id="rId15"/>
    <p:sldId id="268" r:id="rId16"/>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1AB059EE-FE3F-4605-85F7-DF2CFBCAE859}" type="datetimeFigureOut">
              <a:rPr lang="en-US" smtClean="0"/>
              <a:t>10/15/2019</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BDA06D11-E337-40F0-930E-2B82A505734A}" type="slidenum">
              <a:rPr lang="en-US" smtClean="0"/>
              <a:t>‹#›</a:t>
            </a:fld>
            <a:endParaRPr lang="en-US"/>
          </a:p>
        </p:txBody>
      </p:sp>
    </p:spTree>
    <p:extLst>
      <p:ext uri="{BB962C8B-B14F-4D97-AF65-F5344CB8AC3E}">
        <p14:creationId xmlns:p14="http://schemas.microsoft.com/office/powerpoint/2010/main" val="39867686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2B7B8759-B04F-42A5-BE5E-9F353313CDFF}" type="datetimeFigureOut">
              <a:rPr lang="en-US" smtClean="0"/>
              <a:t>10/15/2019</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99AD1EAD-17D9-443D-9FA2-E84580BC781B}" type="slidenum">
              <a:rPr lang="en-US" smtClean="0"/>
              <a:t>‹#›</a:t>
            </a:fld>
            <a:endParaRPr lang="en-US"/>
          </a:p>
        </p:txBody>
      </p:sp>
    </p:spTree>
    <p:extLst>
      <p:ext uri="{BB962C8B-B14F-4D97-AF65-F5344CB8AC3E}">
        <p14:creationId xmlns:p14="http://schemas.microsoft.com/office/powerpoint/2010/main" val="4148697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EAF46E3-CF05-41BA-9DED-E18EF478EE8D}" type="datetime1">
              <a:rPr lang="en-US" smtClean="0"/>
              <a:t>10/15/2019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EB9B6F4-B7F1-4825-8E28-D23FA4A9D8A4}" type="datetime1">
              <a:rPr lang="en-US" smtClean="0"/>
              <a:t>10/15/2019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2684180-27E9-480A-840C-763B2612F969}" type="datetime1">
              <a:rPr lang="en-US" smtClean="0"/>
              <a:t>10/15/2019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3F999B4-85D1-435D-80CB-E62F10F85102}" type="datetime1">
              <a:rPr lang="en-US" smtClean="0"/>
              <a:t>10/15/2019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904C2AE-DB59-4081-9EE7-6C195B628CCB}" type="datetime1">
              <a:rPr lang="en-US" smtClean="0"/>
              <a:t>10/15/2019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3E64B02-D197-4EFA-B493-98F22D34457D}" type="datetime1">
              <a:rPr lang="en-US" smtClean="0"/>
              <a:t>10/15/2019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CE562C1-36D1-4F84-8265-012C497E910B}" type="datetime1">
              <a:rPr lang="en-US" smtClean="0"/>
              <a:t>10/15/2019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6C2CB217-9D6D-4D7D-B0B1-41D68D64D3F5}" type="datetime1">
              <a:rPr lang="en-US" smtClean="0"/>
              <a:t>10/15/2019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A8B38E1-C8C7-4765-ACE0-871D9B548DD6}" type="datetime1">
              <a:rPr lang="en-US" smtClean="0"/>
              <a:t>10/15/2019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D13E475-065E-4319-B6D0-7DA1EDA83042}" type="datetime1">
              <a:rPr lang="en-US" smtClean="0"/>
              <a:t>10/15/2019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99EE5AD-73D2-419A-B040-E6DCE7A81F58}" type="datetime1">
              <a:rPr lang="en-US" smtClean="0"/>
              <a:t>10/15/2019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A84A247-BEEF-45D5-B3B6-FAA6E3D57834}" type="datetime1">
              <a:rPr lang="en-US" smtClean="0"/>
              <a:t>10/15/2019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communicationtheory.org/libertarian-theory/" TargetMode="External"/><Relationship Id="rId2" Type="http://schemas.openxmlformats.org/officeDocument/2006/relationships/hyperlink" Target="http://communicationtheory.org/authoritarian-theory/" TargetMode="External"/><Relationship Id="rId1" Type="http://schemas.openxmlformats.org/officeDocument/2006/relationships/slideLayout" Target="../slideLayouts/slideLayout2.xml"/><Relationship Id="rId5" Type="http://schemas.openxmlformats.org/officeDocument/2006/relationships/hyperlink" Target="http://communicationtheory.org/soviet-media-theory/" TargetMode="External"/><Relationship Id="rId4" Type="http://schemas.openxmlformats.org/officeDocument/2006/relationships/hyperlink" Target="http://communicationtheory.org/social-responsibility-theory/"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World Media System </a:t>
            </a:r>
            <a:br>
              <a:rPr lang="en-US" dirty="0" smtClean="0"/>
            </a:br>
            <a:r>
              <a:rPr lang="en-US" dirty="0" smtClean="0"/>
              <a:t>Lecture </a:t>
            </a:r>
            <a:r>
              <a:rPr lang="en-US" smtClean="0"/>
              <a:t># 1</a:t>
            </a:r>
            <a:endParaRPr lang="en-US" dirty="0"/>
          </a:p>
        </p:txBody>
      </p:sp>
      <p:sp>
        <p:nvSpPr>
          <p:cNvPr id="3" name="Subtitle 2"/>
          <p:cNvSpPr>
            <a:spLocks noGrp="1"/>
          </p:cNvSpPr>
          <p:nvPr>
            <p:ph type="subTitle" idx="1"/>
          </p:nvPr>
        </p:nvSpPr>
        <p:spPr/>
        <p:txBody>
          <a:bodyPr/>
          <a:lstStyle/>
          <a:p>
            <a:r>
              <a:rPr lang="en-US" dirty="0" smtClean="0"/>
              <a:t>Normative </a:t>
            </a:r>
            <a:r>
              <a:rPr lang="en-US" dirty="0"/>
              <a:t>T</a:t>
            </a:r>
            <a:r>
              <a:rPr lang="en-US" dirty="0" smtClean="0"/>
              <a:t>heories or Theories of Press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17875337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a:t>While the libertarian theory seems to be the theory that most who wish to maintain </a:t>
            </a:r>
            <a:r>
              <a:rPr lang="en-US" dirty="0" smtClean="0"/>
              <a:t>a separation </a:t>
            </a:r>
            <a:r>
              <a:rPr lang="en-US" dirty="0"/>
              <a:t>between the press and the government refer to, it does have a major drawback. </a:t>
            </a:r>
            <a:r>
              <a:rPr lang="en-US" dirty="0" smtClean="0"/>
              <a:t>A capitalistic </a:t>
            </a:r>
            <a:r>
              <a:rPr lang="en-US" dirty="0"/>
              <a:t>society allows for free enterprise. The majority of all media outlets in a </a:t>
            </a:r>
            <a:r>
              <a:rPr lang="en-US" dirty="0" smtClean="0"/>
              <a:t>libertarian society </a:t>
            </a:r>
            <a:r>
              <a:rPr lang="en-US" dirty="0"/>
              <a:t>are owned by private individuals (regardless of the size of the media </a:t>
            </a:r>
            <a:r>
              <a:rPr lang="en-US" dirty="0" smtClean="0"/>
              <a:t>conglomerate) through </a:t>
            </a:r>
            <a:r>
              <a:rPr lang="en-US" dirty="0"/>
              <a:t>either a large group of investors or an individual family and they exist primarily (if </a:t>
            </a:r>
            <a:r>
              <a:rPr lang="en-US" dirty="0" smtClean="0"/>
              <a:t>not solely </a:t>
            </a:r>
            <a:r>
              <a:rPr lang="en-US" dirty="0"/>
              <a:t>as some believe) to make money for those individuals. This idea called </a:t>
            </a:r>
            <a:r>
              <a:rPr lang="en-US" b="1" dirty="0" smtClean="0"/>
              <a:t>Social Responsibility </a:t>
            </a:r>
            <a:r>
              <a:rPr lang="en-US" b="1" dirty="0"/>
              <a:t>Theory </a:t>
            </a:r>
            <a:r>
              <a:rPr lang="en-US" dirty="0"/>
              <a:t>says that even though libertarian media are free of </a:t>
            </a:r>
            <a:r>
              <a:rPr lang="en-US" dirty="0" smtClean="0"/>
              <a:t>government interference</a:t>
            </a:r>
            <a:r>
              <a:rPr lang="en-US" dirty="0"/>
              <a:t>, they can still be controlled by corporate interests and, therefore, must be </a:t>
            </a:r>
            <a:r>
              <a:rPr lang="en-US" dirty="0" smtClean="0"/>
              <a:t>made strong </a:t>
            </a:r>
            <a:r>
              <a:rPr lang="en-US" dirty="0"/>
              <a:t>enough to function against outside pressures.</a:t>
            </a:r>
          </a:p>
          <a:p>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10</a:t>
            </a:fld>
            <a:endParaRPr lang="en-US"/>
          </a:p>
        </p:txBody>
      </p:sp>
      <p:sp>
        <p:nvSpPr>
          <p:cNvPr id="4" name="Title 3"/>
          <p:cNvSpPr>
            <a:spLocks noGrp="1"/>
          </p:cNvSpPr>
          <p:nvPr>
            <p:ph type="title"/>
          </p:nvPr>
        </p:nvSpPr>
        <p:spPr/>
        <p:txBody>
          <a:bodyPr/>
          <a:lstStyle/>
          <a:p>
            <a:r>
              <a:rPr lang="en-US" dirty="0" smtClean="0"/>
              <a:t>Social Responsibility Theory</a:t>
            </a:r>
            <a:endParaRPr lang="en-US" dirty="0"/>
          </a:p>
        </p:txBody>
      </p:sp>
    </p:spTree>
    <p:extLst>
      <p:ext uri="{BB962C8B-B14F-4D97-AF65-F5344CB8AC3E}">
        <p14:creationId xmlns:p14="http://schemas.microsoft.com/office/powerpoint/2010/main" val="3153707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a:t>The idea of this theory is that the media has  a moral obligation to provide adequate information for citizens to make informed </a:t>
            </a:r>
            <a:r>
              <a:rPr lang="en-US" dirty="0" smtClean="0"/>
              <a:t>decisions</a:t>
            </a:r>
          </a:p>
          <a:p>
            <a:r>
              <a:rPr lang="en-US" dirty="0"/>
              <a:t>Social Responsibility theory is an outgrowth of the Libertarian Theory. </a:t>
            </a:r>
            <a:endParaRPr lang="en-US" dirty="0" smtClean="0"/>
          </a:p>
          <a:p>
            <a:r>
              <a:rPr lang="en-US" dirty="0" smtClean="0"/>
              <a:t>However</a:t>
            </a:r>
            <a:r>
              <a:rPr lang="en-US" dirty="0"/>
              <a:t>, the Social-Responsibility Theory does not assume that anyone can use the media to publish anything like the Libertarian Theory. Instead, this theory requires the media to adhere to professional standards and codes of conduct when exercising their editorial freedom</a:t>
            </a:r>
          </a:p>
        </p:txBody>
      </p:sp>
      <p:sp>
        <p:nvSpPr>
          <p:cNvPr id="2" name="Title 1"/>
          <p:cNvSpPr>
            <a:spLocks noGrp="1"/>
          </p:cNvSpPr>
          <p:nvPr>
            <p:ph type="title"/>
          </p:nvPr>
        </p:nvSpPr>
        <p:spPr/>
        <p:txBody>
          <a:bodyPr/>
          <a:lstStyle/>
          <a:p>
            <a:r>
              <a:rPr lang="en-US" b="1" dirty="0"/>
              <a:t>Social-Responsibility Theory</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6930669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Under a Social-Responsible media system, the role of the media is to serve the public, and in order to do so, should remain free of government interference</a:t>
            </a:r>
            <a:r>
              <a:rPr lang="en-US" dirty="0" smtClean="0"/>
              <a:t>.</a:t>
            </a:r>
          </a:p>
          <a:p>
            <a:pPr algn="just"/>
            <a:r>
              <a:rPr lang="en-US" dirty="0"/>
              <a:t>The media is also expected to represent the diversity of cultures they represent, and should have high standards for professionalism, truth, and accuracy.</a:t>
            </a:r>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490459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fontAlgn="base"/>
            <a:r>
              <a:rPr lang="en-US" dirty="0"/>
              <a:t>One example of a country that practices the Social-Responsibility Theory is the United States of America. </a:t>
            </a:r>
            <a:endParaRPr lang="en-US" dirty="0" smtClean="0"/>
          </a:p>
          <a:p>
            <a:pPr algn="just" fontAlgn="base"/>
            <a:r>
              <a:rPr lang="en-US" dirty="0" smtClean="0"/>
              <a:t>The </a:t>
            </a:r>
            <a:r>
              <a:rPr lang="en-US" dirty="0"/>
              <a:t>USA has a Bill of Rights that states that the “Congress shall make no law… abridging the freedom of speech, or the press.” </a:t>
            </a:r>
            <a:r>
              <a:rPr lang="en-US" dirty="0" smtClean="0"/>
              <a:t>This </a:t>
            </a:r>
            <a:r>
              <a:rPr lang="en-US" dirty="0"/>
              <a:t>bill entitles the media to freedom and at the same time, put across a trust the congress has for the media to be responsible for its freedom. Such trust encourages the media to be responsible for the information it publishes.</a:t>
            </a:r>
          </a:p>
          <a:p>
            <a:pPr algn="just" fontAlgn="base"/>
            <a:r>
              <a:rPr lang="en-US" dirty="0"/>
              <a:t>Countries who has a Social-Responsible media system include: France, Germany, and Japan.</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16588712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a:t>The Soviet-Communist Theory originated from the Soviet Union from Marxist, Leninist, and Stalinist thoughts after the 17th century. </a:t>
            </a:r>
            <a:endParaRPr lang="en-US" dirty="0" smtClean="0"/>
          </a:p>
          <a:p>
            <a:r>
              <a:rPr lang="en-US" dirty="0" smtClean="0"/>
              <a:t>Under </a:t>
            </a:r>
            <a:r>
              <a:rPr lang="en-US" dirty="0"/>
              <a:t>the Soviet-Communist Theory, the state owns or in some way controls all forms of mass media directly. </a:t>
            </a:r>
            <a:endParaRPr lang="en-US" dirty="0" smtClean="0"/>
          </a:p>
          <a:p>
            <a:r>
              <a:rPr lang="en-US" dirty="0" smtClean="0"/>
              <a:t>The </a:t>
            </a:r>
            <a:r>
              <a:rPr lang="en-US" dirty="0"/>
              <a:t>media’s authority falls in the hands of a small group of party leaders. </a:t>
            </a:r>
            <a:endParaRPr lang="en-US" dirty="0" smtClean="0"/>
          </a:p>
          <a:p>
            <a:r>
              <a:rPr lang="en-US" dirty="0" smtClean="0"/>
              <a:t>The </a:t>
            </a:r>
            <a:r>
              <a:rPr lang="en-US" dirty="0"/>
              <a:t>role of the media in countries applying the Soviet-Communist Theory is to act as an instrument of the ruling party to unite people of the state, and to carry out plans of the party and state, bringing about societal change.</a:t>
            </a:r>
          </a:p>
        </p:txBody>
      </p:sp>
      <p:sp>
        <p:nvSpPr>
          <p:cNvPr id="2" name="Title 1"/>
          <p:cNvSpPr>
            <a:spLocks noGrp="1"/>
          </p:cNvSpPr>
          <p:nvPr>
            <p:ph type="title"/>
          </p:nvPr>
        </p:nvSpPr>
        <p:spPr/>
        <p:txBody>
          <a:bodyPr/>
          <a:lstStyle/>
          <a:p>
            <a:r>
              <a:rPr lang="en-US" b="1" dirty="0"/>
              <a:t>Soviet-Communist Theory</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13920354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dirty="0"/>
              <a:t>Also under the Soviet-Communist system, the media reports less on the bad things that happen under communism, and emphasizes the bad things that happen in democratic </a:t>
            </a:r>
            <a:r>
              <a:rPr lang="en-US" dirty="0" smtClean="0"/>
              <a:t>areas</a:t>
            </a:r>
          </a:p>
          <a:p>
            <a:pPr algn="just"/>
            <a:r>
              <a:rPr lang="en-US" dirty="0"/>
              <a:t>Technically, currently, no country’s media is fully under the Soviet-Communist system. However, certain countries’ media possess characteristics of a Soviet-Communist media system. One example is the North Korean media.</a:t>
            </a:r>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2951921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n-US" dirty="0"/>
              <a:t>Normative theories were first proposed by Fred Siebert, Theodore Peterson and Wilbur Schramm in their book called “Four Theories of the Press</a:t>
            </a:r>
            <a:r>
              <a:rPr lang="en-US" dirty="0" smtClean="0"/>
              <a:t>”. In 1956</a:t>
            </a:r>
          </a:p>
          <a:p>
            <a:pPr algn="just"/>
            <a:r>
              <a:rPr lang="en-US" dirty="0"/>
              <a:t>A Normative theory describes an ideal way for a media system to be controlled and operated by the government, authority, leader and public. </a:t>
            </a:r>
            <a:endParaRPr lang="en-US" dirty="0" smtClean="0"/>
          </a:p>
          <a:p>
            <a:pPr algn="just"/>
            <a:r>
              <a:rPr lang="en-US" dirty="0"/>
              <a:t>Normative theories are more focused in the relationship between Press and the Government than press and the audience. These theories are more concern about the ownership of the media and who controls the press or media in the country.</a:t>
            </a:r>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771002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As we know much has changed in the past 50 years in the political landscape making some or</a:t>
            </a:r>
          </a:p>
          <a:p>
            <a:pPr marL="109728" indent="0">
              <a:buNone/>
            </a:pPr>
            <a:r>
              <a:rPr lang="en-US" dirty="0"/>
              <a:t>parts of these theories outdated to say the least. </a:t>
            </a:r>
            <a:endParaRPr lang="en-US" dirty="0" smtClean="0"/>
          </a:p>
          <a:p>
            <a:pPr marL="109728" indent="0">
              <a:buNone/>
            </a:pPr>
            <a:r>
              <a:rPr lang="en-US" dirty="0" smtClean="0"/>
              <a:t>In </a:t>
            </a:r>
            <a:r>
              <a:rPr lang="en-US" dirty="0"/>
              <a:t>order to fully understand the concepts,</a:t>
            </a:r>
          </a:p>
          <a:p>
            <a:r>
              <a:rPr lang="en-US" dirty="0"/>
              <a:t>let’s first take a look at the original </a:t>
            </a:r>
            <a:r>
              <a:rPr lang="en-US" i="1" dirty="0"/>
              <a:t>Four Theories of the Press </a:t>
            </a:r>
            <a:r>
              <a:rPr lang="en-US" dirty="0"/>
              <a:t>and then we can update </a:t>
            </a:r>
            <a:r>
              <a:rPr lang="en-US" dirty="0" smtClean="0"/>
              <a:t>the overall </a:t>
            </a:r>
            <a:r>
              <a:rPr lang="en-US" dirty="0"/>
              <a:t>viewpoints with more recent theories that expand the original premise.</a:t>
            </a:r>
          </a:p>
          <a:p>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3</a:t>
            </a:fld>
            <a:endParaRPr lang="en-US"/>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464098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Wingdings" pitchFamily="2" charset="2"/>
              <a:buChar char="ü"/>
            </a:pPr>
            <a:r>
              <a:rPr lang="en-US" u="sng" dirty="0" smtClean="0">
                <a:hlinkClick r:id="rId2" tooltip="Authoritarian Theory"/>
              </a:rPr>
              <a:t>Authoritarian </a:t>
            </a:r>
            <a:r>
              <a:rPr lang="en-US" u="sng" dirty="0">
                <a:hlinkClick r:id="rId2" tooltip="Authoritarian Theory"/>
              </a:rPr>
              <a:t>theory</a:t>
            </a:r>
            <a:endParaRPr lang="en-US" dirty="0"/>
          </a:p>
          <a:p>
            <a:pPr>
              <a:buFont typeface="Wingdings" pitchFamily="2" charset="2"/>
              <a:buChar char="ü"/>
            </a:pPr>
            <a:r>
              <a:rPr lang="en-US" u="sng" dirty="0">
                <a:hlinkClick r:id="rId3"/>
              </a:rPr>
              <a:t>Libertarian theory</a:t>
            </a:r>
            <a:endParaRPr lang="en-US" dirty="0"/>
          </a:p>
          <a:p>
            <a:pPr>
              <a:buFont typeface="Wingdings" pitchFamily="2" charset="2"/>
              <a:buChar char="ü"/>
            </a:pPr>
            <a:r>
              <a:rPr lang="en-US" u="sng" dirty="0">
                <a:hlinkClick r:id="rId4"/>
              </a:rPr>
              <a:t>Social responsibility theory</a:t>
            </a:r>
            <a:endParaRPr lang="en-US" dirty="0"/>
          </a:p>
          <a:p>
            <a:pPr>
              <a:buFont typeface="Wingdings" pitchFamily="2" charset="2"/>
              <a:buChar char="ü"/>
            </a:pPr>
            <a:r>
              <a:rPr lang="en-US" u="sng" dirty="0">
                <a:hlinkClick r:id="rId5" tooltip="Soviet Media Theory"/>
              </a:rPr>
              <a:t>Soviet media theory</a:t>
            </a:r>
            <a:endParaRPr lang="en-US" dirty="0"/>
          </a:p>
          <a:p>
            <a:pPr marL="0" indent="0">
              <a:buNone/>
            </a:pPr>
            <a:endParaRPr lang="en-US" dirty="0"/>
          </a:p>
        </p:txBody>
      </p:sp>
      <p:sp>
        <p:nvSpPr>
          <p:cNvPr id="2" name="Title 1"/>
          <p:cNvSpPr>
            <a:spLocks noGrp="1"/>
          </p:cNvSpPr>
          <p:nvPr>
            <p:ph type="title"/>
          </p:nvPr>
        </p:nvSpPr>
        <p:spPr/>
        <p:txBody>
          <a:bodyPr>
            <a:normAutofit fontScale="90000"/>
          </a:bodyPr>
          <a:lstStyle/>
          <a:p>
            <a:r>
              <a:rPr lang="en-US" b="1" dirty="0"/>
              <a:t>The four theories of the Press/Media</a:t>
            </a: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2752073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a:t>Authoritarian theory </a:t>
            </a:r>
            <a:r>
              <a:rPr lang="en-US" dirty="0" smtClean="0"/>
              <a:t>is </a:t>
            </a:r>
            <a:r>
              <a:rPr lang="en-US" dirty="0"/>
              <a:t>developed in the 16th and 17th century in England</a:t>
            </a:r>
            <a:r>
              <a:rPr lang="en-US" dirty="0" smtClean="0"/>
              <a:t>.</a:t>
            </a:r>
          </a:p>
          <a:p>
            <a:r>
              <a:rPr lang="en-US" dirty="0" smtClean="0"/>
              <a:t> </a:t>
            </a:r>
            <a:r>
              <a:rPr lang="en-US" dirty="0"/>
              <a:t>The Authoritarian Theory is operationalized as strict control of content by the state and a general lack of freedom for the public to criticize state policies (Jennifer </a:t>
            </a:r>
            <a:r>
              <a:rPr lang="en-US" dirty="0" err="1"/>
              <a:t>Ostini</a:t>
            </a:r>
            <a:r>
              <a:rPr lang="en-US" dirty="0"/>
              <a:t>, undated</a:t>
            </a:r>
            <a:r>
              <a:rPr lang="en-US" dirty="0" smtClean="0"/>
              <a:t>).</a:t>
            </a:r>
          </a:p>
          <a:p>
            <a:r>
              <a:rPr lang="en-US" dirty="0" smtClean="0"/>
              <a:t> </a:t>
            </a:r>
            <a:r>
              <a:rPr lang="en-US" dirty="0"/>
              <a:t>Under an Authoritarian media system, ownership of the media can be either public or private. Ownership of printing medias are mostly private, while broadcast and cinemas usually remain in the hands of the government.</a:t>
            </a:r>
          </a:p>
        </p:txBody>
      </p:sp>
      <p:sp>
        <p:nvSpPr>
          <p:cNvPr id="2" name="Title 1"/>
          <p:cNvSpPr>
            <a:spLocks noGrp="1"/>
          </p:cNvSpPr>
          <p:nvPr>
            <p:ph type="title"/>
          </p:nvPr>
        </p:nvSpPr>
        <p:spPr/>
        <p:txBody>
          <a:bodyPr/>
          <a:lstStyle/>
          <a:p>
            <a:r>
              <a:rPr lang="en-US" dirty="0"/>
              <a:t>Authoritarian theory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52894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a:t>The Authoritarian Theory describes the situation where states view the mass media as an instrument at all ties.  The role of the media is to mainly educate citizens, and acts as a propaganda tool for the ruling party</a:t>
            </a:r>
            <a:r>
              <a:rPr lang="en-US" dirty="0" smtClean="0"/>
              <a:t>.</a:t>
            </a:r>
          </a:p>
          <a:p>
            <a:r>
              <a:rPr lang="en-US" dirty="0"/>
              <a:t>Throughout history, we have seen and continue to see this common practice</a:t>
            </a:r>
            <a:r>
              <a:rPr lang="en-US" dirty="0" smtClean="0"/>
              <a:t>. </a:t>
            </a:r>
            <a:r>
              <a:rPr lang="en-US" dirty="0"/>
              <a:t>In 1529, </a:t>
            </a:r>
            <a:r>
              <a:rPr lang="en-US" dirty="0" smtClean="0"/>
              <a:t>King Henry </a:t>
            </a:r>
            <a:r>
              <a:rPr lang="en-US" dirty="0"/>
              <a:t>VIII </a:t>
            </a:r>
            <a:r>
              <a:rPr lang="en-US" dirty="0" smtClean="0"/>
              <a:t>of </a:t>
            </a:r>
            <a:r>
              <a:rPr lang="en-US" dirty="0"/>
              <a:t>England </a:t>
            </a:r>
            <a:r>
              <a:rPr lang="en-US" dirty="0" smtClean="0"/>
              <a:t>banned </a:t>
            </a:r>
            <a:r>
              <a:rPr lang="en-US" dirty="0"/>
              <a:t>imported publications because many presses were </a:t>
            </a:r>
            <a:r>
              <a:rPr lang="en-US" dirty="0" smtClean="0"/>
              <a:t>producing materials </a:t>
            </a:r>
            <a:r>
              <a:rPr lang="en-US" dirty="0"/>
              <a:t>that bordered on </a:t>
            </a:r>
            <a:r>
              <a:rPr lang="en-US" dirty="0" smtClean="0"/>
              <a:t>agitation </a:t>
            </a:r>
            <a:r>
              <a:rPr lang="en-US" dirty="0"/>
              <a:t>and treason. The Soviet Union had its own twist </a:t>
            </a:r>
            <a:r>
              <a:rPr lang="en-US" dirty="0" smtClean="0"/>
              <a:t>on authoritarianism </a:t>
            </a:r>
            <a:r>
              <a:rPr lang="en-US" dirty="0"/>
              <a:t>(we discuss that next). Today, dictatorships and theocracies continue </a:t>
            </a:r>
            <a:r>
              <a:rPr lang="en-US" dirty="0" smtClean="0"/>
              <a:t>the tradition</a:t>
            </a:r>
            <a:endParaRPr lang="en-US" dirty="0"/>
          </a:p>
          <a:p>
            <a:endParaRPr lang="en-US" dirty="0" smtClean="0"/>
          </a:p>
          <a:p>
            <a:r>
              <a:rPr lang="en-US" dirty="0"/>
              <a:t>C</a:t>
            </a:r>
            <a:r>
              <a:rPr lang="en-US" dirty="0" smtClean="0"/>
              <a:t>ountries </a:t>
            </a:r>
            <a:r>
              <a:rPr lang="en-US" dirty="0"/>
              <a:t>whose media are practicing the Authoritarian Theory include: </a:t>
            </a:r>
            <a:r>
              <a:rPr lang="en-US" dirty="0" smtClean="0"/>
              <a:t> </a:t>
            </a:r>
            <a:r>
              <a:rPr lang="en-US" dirty="0"/>
              <a:t>Iran, and Saudi Arabia.</a:t>
            </a:r>
            <a:endParaRPr lang="en-US" dirty="0" smtClean="0"/>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42015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The </a:t>
            </a:r>
            <a:r>
              <a:rPr lang="en-US" dirty="0"/>
              <a:t>Libertarian Theory originally came from liberal thought in Europe from the 16th Century</a:t>
            </a:r>
            <a:r>
              <a:rPr lang="en-US" dirty="0" smtClean="0"/>
              <a:t>.</a:t>
            </a:r>
          </a:p>
          <a:p>
            <a:r>
              <a:rPr lang="en-US" dirty="0" smtClean="0"/>
              <a:t> </a:t>
            </a:r>
            <a:r>
              <a:rPr lang="en-US" dirty="0"/>
              <a:t>The Libertarian Theory describes societies that provide media with unrestrained freedom, especially from government control, so that they are free to report a variety of views </a:t>
            </a:r>
            <a:endParaRPr lang="en-US" dirty="0" smtClean="0"/>
          </a:p>
          <a:p>
            <a:r>
              <a:rPr lang="en-US" dirty="0" smtClean="0"/>
              <a:t>There </a:t>
            </a:r>
            <a:r>
              <a:rPr lang="en-US" dirty="0"/>
              <a:t>is no control or censorship. </a:t>
            </a:r>
            <a:endParaRPr lang="en-US" dirty="0" smtClean="0"/>
          </a:p>
          <a:p>
            <a:r>
              <a:rPr lang="en-US" dirty="0" smtClean="0"/>
              <a:t>Under </a:t>
            </a:r>
            <a:r>
              <a:rPr lang="en-US" dirty="0"/>
              <a:t>a libertarian media system, ownership of media is mainly private.</a:t>
            </a:r>
          </a:p>
        </p:txBody>
      </p:sp>
      <p:sp>
        <p:nvSpPr>
          <p:cNvPr id="2" name="Title 1"/>
          <p:cNvSpPr>
            <a:spLocks noGrp="1"/>
          </p:cNvSpPr>
          <p:nvPr>
            <p:ph type="title"/>
          </p:nvPr>
        </p:nvSpPr>
        <p:spPr/>
        <p:txBody>
          <a:bodyPr/>
          <a:lstStyle/>
          <a:p>
            <a:r>
              <a:rPr lang="en-US" b="1" dirty="0"/>
              <a:t>Libertarian Theory</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1783029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n-US" dirty="0"/>
              <a:t>Under the Libertarian Theory, the media’s purpose is to inform, entertain, sell, and serve as a “watchdog”, keeping the government in check. </a:t>
            </a:r>
            <a:endParaRPr lang="en-US" dirty="0" smtClean="0"/>
          </a:p>
          <a:p>
            <a:pPr algn="just"/>
            <a:r>
              <a:rPr lang="en-US" dirty="0" smtClean="0"/>
              <a:t>Libertarian </a:t>
            </a:r>
            <a:r>
              <a:rPr lang="en-US" dirty="0"/>
              <a:t>Theory involves some innate distrust of the role of the government and the state </a:t>
            </a:r>
            <a:r>
              <a:rPr lang="en-US" dirty="0" smtClean="0"/>
              <a:t>and </a:t>
            </a:r>
            <a:r>
              <a:rPr lang="en-US" dirty="0"/>
              <a:t>a belief that everybody has rights to information. </a:t>
            </a:r>
            <a:endParaRPr lang="en-US" dirty="0" smtClean="0"/>
          </a:p>
          <a:p>
            <a:pPr algn="just"/>
            <a:r>
              <a:rPr lang="en-US" dirty="0" smtClean="0"/>
              <a:t>The</a:t>
            </a:r>
            <a:r>
              <a:rPr lang="en-US" dirty="0"/>
              <a:t> theory also sees people as rational enough to decide what is good or bad and hence the press should not restrict anything. Even negative contents may provide audiences with knowledge. </a:t>
            </a:r>
            <a:endParaRPr lang="en-US" dirty="0" smtClean="0"/>
          </a:p>
          <a:p>
            <a:pPr algn="just"/>
            <a:r>
              <a:rPr lang="en-US" dirty="0" smtClean="0"/>
              <a:t>Libertarian </a:t>
            </a:r>
            <a:r>
              <a:rPr lang="en-US" dirty="0"/>
              <a:t>thoughts are exactly the opposite of the Authoritarian Theory. </a:t>
            </a:r>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16500509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a:t>C</a:t>
            </a:r>
            <a:r>
              <a:rPr lang="en-US" dirty="0" smtClean="0"/>
              <a:t>ountries </a:t>
            </a:r>
            <a:r>
              <a:rPr lang="en-US" dirty="0"/>
              <a:t>whose media apply the Libertarian Theory include: </a:t>
            </a:r>
            <a:r>
              <a:rPr lang="en-US" dirty="0" smtClean="0"/>
              <a:t>Finland, The </a:t>
            </a:r>
            <a:r>
              <a:rPr lang="en-US" dirty="0"/>
              <a:t>Netherlands, and to a lesser extent, Hungary</a:t>
            </a:r>
            <a:r>
              <a:rPr lang="en-US" dirty="0" smtClean="0"/>
              <a:t>.</a:t>
            </a:r>
          </a:p>
          <a:p>
            <a:r>
              <a:rPr lang="en-US" dirty="0"/>
              <a:t>Many believe that this system worked and continued to work while others believe that in </a:t>
            </a:r>
            <a:r>
              <a:rPr lang="en-US" dirty="0" smtClean="0"/>
              <a:t>a capitalist </a:t>
            </a:r>
            <a:r>
              <a:rPr lang="en-US" dirty="0"/>
              <a:t>society, the advertisers or larger corporations who keep the media business alive </a:t>
            </a:r>
            <a:r>
              <a:rPr lang="en-US" dirty="0" smtClean="0"/>
              <a:t>with their </a:t>
            </a:r>
            <a:r>
              <a:rPr lang="en-US" dirty="0"/>
              <a:t>sponsorships and support are as much in control of media content as governments are </a:t>
            </a:r>
            <a:r>
              <a:rPr lang="en-US" dirty="0" smtClean="0"/>
              <a:t>in control </a:t>
            </a:r>
            <a:r>
              <a:rPr lang="en-US" dirty="0"/>
              <a:t>of their media outlets in an authoritarian system. It is because of this concern, that </a:t>
            </a:r>
            <a:r>
              <a:rPr lang="en-US" dirty="0" smtClean="0"/>
              <a:t>we develop </a:t>
            </a:r>
            <a:r>
              <a:rPr lang="en-US" dirty="0"/>
              <a:t>a newer, updated take on libertarian theory.</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25984119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125</TotalTime>
  <Words>920</Words>
  <Application>Microsoft Office PowerPoint</Application>
  <PresentationFormat>On-screen Show (4:3)</PresentationFormat>
  <Paragraphs>66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World Media System  Lecture # 1</vt:lpstr>
      <vt:lpstr>PowerPoint Presentation</vt:lpstr>
      <vt:lpstr>PowerPoint Presentation</vt:lpstr>
      <vt:lpstr>The four theories of the Press/Media </vt:lpstr>
      <vt:lpstr>Authoritarian theory</vt:lpstr>
      <vt:lpstr>PowerPoint Presentation</vt:lpstr>
      <vt:lpstr>Libertarian Theory</vt:lpstr>
      <vt:lpstr>PowerPoint Presentation</vt:lpstr>
      <vt:lpstr>PowerPoint Presentation</vt:lpstr>
      <vt:lpstr>Social Responsibility Theory</vt:lpstr>
      <vt:lpstr>Social-Responsibility Theory</vt:lpstr>
      <vt:lpstr>PowerPoint Presentation</vt:lpstr>
      <vt:lpstr>PowerPoint Presentation</vt:lpstr>
      <vt:lpstr>Soviet-Communist Theory</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Media System  Lecture # 3</dc:title>
  <dc:creator>Dua Computers</dc:creator>
  <cp:lastModifiedBy>Dua Computers</cp:lastModifiedBy>
  <cp:revision>14</cp:revision>
  <cp:lastPrinted>2016-03-11T02:18:35Z</cp:lastPrinted>
  <dcterms:created xsi:type="dcterms:W3CDTF">2006-08-16T00:00:00Z</dcterms:created>
  <dcterms:modified xsi:type="dcterms:W3CDTF">2019-10-15T06:15:20Z</dcterms:modified>
</cp:coreProperties>
</file>